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09" r:id="rId12"/>
    <p:sldId id="266" r:id="rId13"/>
    <p:sldId id="316" r:id="rId14"/>
    <p:sldId id="317" r:id="rId15"/>
    <p:sldId id="318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2" r:id="rId30"/>
    <p:sldId id="284" r:id="rId31"/>
    <p:sldId id="311" r:id="rId32"/>
    <p:sldId id="310" r:id="rId33"/>
    <p:sldId id="285" r:id="rId34"/>
    <p:sldId id="286" r:id="rId35"/>
    <p:sldId id="287" r:id="rId36"/>
    <p:sldId id="288" r:id="rId37"/>
    <p:sldId id="289" r:id="rId38"/>
    <p:sldId id="290" r:id="rId39"/>
    <p:sldId id="315" r:id="rId40"/>
    <p:sldId id="292" r:id="rId41"/>
    <p:sldId id="293" r:id="rId42"/>
    <p:sldId id="294" r:id="rId43"/>
    <p:sldId id="319" r:id="rId44"/>
    <p:sldId id="321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37103649-9899-F54A-82EC-98466DE51674}">
          <p14:sldIdLst>
            <p14:sldId id="256"/>
            <p14:sldId id="258"/>
            <p14:sldId id="257"/>
            <p14:sldId id="259"/>
            <p14:sldId id="260"/>
            <p14:sldId id="261"/>
            <p14:sldId id="262"/>
            <p14:sldId id="263"/>
          </p14:sldIdLst>
        </p14:section>
        <p14:section name="Variables &amp; Data Types" id="{9A25DF56-FCAB-3A41-8EF2-7AF53DAAD8C8}">
          <p14:sldIdLst>
            <p14:sldId id="264"/>
            <p14:sldId id="265"/>
            <p14:sldId id="309"/>
            <p14:sldId id="266"/>
            <p14:sldId id="316"/>
            <p14:sldId id="317"/>
            <p14:sldId id="318"/>
            <p14:sldId id="270"/>
            <p14:sldId id="271"/>
            <p14:sldId id="272"/>
            <p14:sldId id="274"/>
            <p14:sldId id="273"/>
          </p14:sldIdLst>
        </p14:section>
        <p14:section name="Numeric data types" id="{A72AED65-E613-EA4F-AFB5-265A177A3123}">
          <p14:sldIdLst>
            <p14:sldId id="275"/>
            <p14:sldId id="276"/>
            <p14:sldId id="277"/>
            <p14:sldId id="278"/>
            <p14:sldId id="279"/>
            <p14:sldId id="280"/>
            <p14:sldId id="281"/>
            <p14:sldId id="283"/>
            <p14:sldId id="282"/>
            <p14:sldId id="284"/>
            <p14:sldId id="311"/>
            <p14:sldId id="310"/>
            <p14:sldId id="285"/>
          </p14:sldIdLst>
        </p14:section>
        <p14:section name="Sequence data types" id="{AB3F92BD-9167-7C4D-BF13-22A537B781BB}">
          <p14:sldIdLst>
            <p14:sldId id="286"/>
            <p14:sldId id="287"/>
            <p14:sldId id="288"/>
            <p14:sldId id="289"/>
            <p14:sldId id="290"/>
            <p14:sldId id="315"/>
            <p14:sldId id="292"/>
            <p14:sldId id="293"/>
            <p14:sldId id="294"/>
            <p14:sldId id="319"/>
            <p14:sldId id="321"/>
            <p14:sldId id="295"/>
          </p14:sldIdLst>
        </p14:section>
        <p14:section name="Booleans" id="{B38078D7-991C-5840-9386-F0DE5C33DADD}">
          <p14:sldIdLst>
            <p14:sldId id="296"/>
            <p14:sldId id="297"/>
            <p14:sldId id="298"/>
            <p14:sldId id="299"/>
            <p14:sldId id="300"/>
          </p14:sldIdLst>
        </p14:section>
        <p14:section name="if..Else" id="{7892E4E1-B181-3144-B1CD-897F1991F90E}">
          <p14:sldIdLst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EFEB72-394D-1E4D-ADD0-BCB45A73E2A6}" v="6" dt="2022-06-13T15:11:32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48"/>
  </p:normalViewPr>
  <p:slideViewPr>
    <p:cSldViewPr snapToGrid="0" snapToObjects="1">
      <p:cViewPr varScale="1">
        <p:scale>
          <a:sx n="110" d="100"/>
          <a:sy n="110" d="100"/>
        </p:scale>
        <p:origin x="16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Lagasca" userId="be2c7c1d-9c59-4d4f-96f1-cbb9e5a19921" providerId="ADAL" clId="{70EFEB72-394D-1E4D-ADD0-BCB45A73E2A6}"/>
    <pc:docChg chg="custSel addSld delSld modSld modSection">
      <pc:chgData name="Dominique Lagasca" userId="be2c7c1d-9c59-4d4f-96f1-cbb9e5a19921" providerId="ADAL" clId="{70EFEB72-394D-1E4D-ADD0-BCB45A73E2A6}" dt="2022-06-13T15:12:41.198" v="346" actId="403"/>
      <pc:docMkLst>
        <pc:docMk/>
      </pc:docMkLst>
      <pc:sldChg chg="modSp mod">
        <pc:chgData name="Dominique Lagasca" userId="be2c7c1d-9c59-4d4f-96f1-cbb9e5a19921" providerId="ADAL" clId="{70EFEB72-394D-1E4D-ADD0-BCB45A73E2A6}" dt="2022-06-13T15:05:55.320" v="282" actId="1076"/>
        <pc:sldMkLst>
          <pc:docMk/>
          <pc:sldMk cId="493739143" sldId="272"/>
        </pc:sldMkLst>
        <pc:picChg chg="mod">
          <ac:chgData name="Dominique Lagasca" userId="be2c7c1d-9c59-4d4f-96f1-cbb9e5a19921" providerId="ADAL" clId="{70EFEB72-394D-1E4D-ADD0-BCB45A73E2A6}" dt="2022-06-13T15:05:55.320" v="282" actId="1076"/>
          <ac:picMkLst>
            <pc:docMk/>
            <pc:sldMk cId="493739143" sldId="272"/>
            <ac:picMk id="4" creationId="{7DCCFA3F-474D-C5B4-D637-50071304BC86}"/>
          </ac:picMkLst>
        </pc:picChg>
      </pc:sldChg>
      <pc:sldChg chg="addSp delSp modSp mod">
        <pc:chgData name="Dominique Lagasca" userId="be2c7c1d-9c59-4d4f-96f1-cbb9e5a19921" providerId="ADAL" clId="{70EFEB72-394D-1E4D-ADD0-BCB45A73E2A6}" dt="2022-06-13T15:06:15.200" v="285" actId="1076"/>
        <pc:sldMkLst>
          <pc:docMk/>
          <pc:sldMk cId="2444461340" sldId="274"/>
        </pc:sldMkLst>
        <pc:spChg chg="del">
          <ac:chgData name="Dominique Lagasca" userId="be2c7c1d-9c59-4d4f-96f1-cbb9e5a19921" providerId="ADAL" clId="{70EFEB72-394D-1E4D-ADD0-BCB45A73E2A6}" dt="2022-06-13T15:06:03.416" v="283" actId="478"/>
          <ac:spMkLst>
            <pc:docMk/>
            <pc:sldMk cId="2444461340" sldId="274"/>
            <ac:spMk id="2" creationId="{BF8C6AD6-C01B-24E2-A193-824DF6862353}"/>
          </ac:spMkLst>
        </pc:spChg>
        <pc:spChg chg="mod">
          <ac:chgData name="Dominique Lagasca" userId="be2c7c1d-9c59-4d4f-96f1-cbb9e5a19921" providerId="ADAL" clId="{70EFEB72-394D-1E4D-ADD0-BCB45A73E2A6}" dt="2022-06-13T15:06:15.200" v="285" actId="1076"/>
          <ac:spMkLst>
            <pc:docMk/>
            <pc:sldMk cId="2444461340" sldId="274"/>
            <ac:spMk id="5" creationId="{3C7DB3F5-8E19-3B08-4286-2E341D9E58AB}"/>
          </ac:spMkLst>
        </pc:spChg>
        <pc:spChg chg="mod">
          <ac:chgData name="Dominique Lagasca" userId="be2c7c1d-9c59-4d4f-96f1-cbb9e5a19921" providerId="ADAL" clId="{70EFEB72-394D-1E4D-ADD0-BCB45A73E2A6}" dt="2022-06-13T15:06:15.200" v="285" actId="1076"/>
          <ac:spMkLst>
            <pc:docMk/>
            <pc:sldMk cId="2444461340" sldId="274"/>
            <ac:spMk id="6" creationId="{310241D5-8857-E95B-8211-952ACF218F0D}"/>
          </ac:spMkLst>
        </pc:spChg>
        <pc:spChg chg="add del mod">
          <ac:chgData name="Dominique Lagasca" userId="be2c7c1d-9c59-4d4f-96f1-cbb9e5a19921" providerId="ADAL" clId="{70EFEB72-394D-1E4D-ADD0-BCB45A73E2A6}" dt="2022-06-13T15:06:07.566" v="284" actId="478"/>
          <ac:spMkLst>
            <pc:docMk/>
            <pc:sldMk cId="2444461340" sldId="274"/>
            <ac:spMk id="8" creationId="{D69E238D-46AE-3291-5D5B-31BB76D9FE71}"/>
          </ac:spMkLst>
        </pc:spChg>
        <pc:picChg chg="mod">
          <ac:chgData name="Dominique Lagasca" userId="be2c7c1d-9c59-4d4f-96f1-cbb9e5a19921" providerId="ADAL" clId="{70EFEB72-394D-1E4D-ADD0-BCB45A73E2A6}" dt="2022-06-13T15:06:15.200" v="285" actId="1076"/>
          <ac:picMkLst>
            <pc:docMk/>
            <pc:sldMk cId="2444461340" sldId="274"/>
            <ac:picMk id="4" creationId="{0A2A5C8B-1184-49B6-0DB5-9E3EB23A0CDC}"/>
          </ac:picMkLst>
        </pc:picChg>
        <pc:cxnChg chg="mod">
          <ac:chgData name="Dominique Lagasca" userId="be2c7c1d-9c59-4d4f-96f1-cbb9e5a19921" providerId="ADAL" clId="{70EFEB72-394D-1E4D-ADD0-BCB45A73E2A6}" dt="2022-06-13T15:06:15.200" v="285" actId="1076"/>
          <ac:cxnSpMkLst>
            <pc:docMk/>
            <pc:sldMk cId="2444461340" sldId="274"/>
            <ac:cxnSpMk id="7" creationId="{A51C69B5-30EC-C81C-2B0E-FFE874D74AA1}"/>
          </ac:cxnSpMkLst>
        </pc:cxnChg>
      </pc:sldChg>
      <pc:sldChg chg="addSp delSp modSp mod">
        <pc:chgData name="Dominique Lagasca" userId="be2c7c1d-9c59-4d4f-96f1-cbb9e5a19921" providerId="ADAL" clId="{70EFEB72-394D-1E4D-ADD0-BCB45A73E2A6}" dt="2022-06-13T15:12:05.366" v="301" actId="1076"/>
        <pc:sldMkLst>
          <pc:docMk/>
          <pc:sldMk cId="105212809" sldId="294"/>
        </pc:sldMkLst>
        <pc:picChg chg="del">
          <ac:chgData name="Dominique Lagasca" userId="be2c7c1d-9c59-4d4f-96f1-cbb9e5a19921" providerId="ADAL" clId="{70EFEB72-394D-1E4D-ADD0-BCB45A73E2A6}" dt="2022-06-13T15:11:44.894" v="299" actId="478"/>
          <ac:picMkLst>
            <pc:docMk/>
            <pc:sldMk cId="105212809" sldId="294"/>
            <ac:picMk id="4" creationId="{1E5A8AD3-4737-62C7-EB66-B6A5A6401010}"/>
          </ac:picMkLst>
        </pc:picChg>
        <pc:picChg chg="add mod modCrop">
          <ac:chgData name="Dominique Lagasca" userId="be2c7c1d-9c59-4d4f-96f1-cbb9e5a19921" providerId="ADAL" clId="{70EFEB72-394D-1E4D-ADD0-BCB45A73E2A6}" dt="2022-06-13T15:12:05.366" v="301" actId="1076"/>
          <ac:picMkLst>
            <pc:docMk/>
            <pc:sldMk cId="105212809" sldId="294"/>
            <ac:picMk id="5" creationId="{1DA4DA9C-5A8D-D75D-EA50-23457621B42F}"/>
          </ac:picMkLst>
        </pc:picChg>
      </pc:sldChg>
      <pc:sldChg chg="del mod modShow">
        <pc:chgData name="Dominique Lagasca" userId="be2c7c1d-9c59-4d4f-96f1-cbb9e5a19921" providerId="ADAL" clId="{70EFEB72-394D-1E4D-ADD0-BCB45A73E2A6}" dt="2022-06-13T15:05:24.679" v="280" actId="2696"/>
        <pc:sldMkLst>
          <pc:docMk/>
          <pc:sldMk cId="214284150" sldId="313"/>
        </pc:sldMkLst>
      </pc:sldChg>
      <pc:sldChg chg="del mod modShow">
        <pc:chgData name="Dominique Lagasca" userId="be2c7c1d-9c59-4d4f-96f1-cbb9e5a19921" providerId="ADAL" clId="{70EFEB72-394D-1E4D-ADD0-BCB45A73E2A6}" dt="2022-06-13T15:05:24.679" v="280" actId="2696"/>
        <pc:sldMkLst>
          <pc:docMk/>
          <pc:sldMk cId="3856192738" sldId="314"/>
        </pc:sldMkLst>
      </pc:sldChg>
      <pc:sldChg chg="addSp delSp modSp new mod modClrScheme chgLayout">
        <pc:chgData name="Dominique Lagasca" userId="be2c7c1d-9c59-4d4f-96f1-cbb9e5a19921" providerId="ADAL" clId="{70EFEB72-394D-1E4D-ADD0-BCB45A73E2A6}" dt="2022-06-13T13:46:42.861" v="37" actId="1076"/>
        <pc:sldMkLst>
          <pc:docMk/>
          <pc:sldMk cId="210576087" sldId="316"/>
        </pc:sldMkLst>
        <pc:spChg chg="del">
          <ac:chgData name="Dominique Lagasca" userId="be2c7c1d-9c59-4d4f-96f1-cbb9e5a19921" providerId="ADAL" clId="{70EFEB72-394D-1E4D-ADD0-BCB45A73E2A6}" dt="2022-06-13T13:45:35.302" v="1" actId="700"/>
          <ac:spMkLst>
            <pc:docMk/>
            <pc:sldMk cId="210576087" sldId="316"/>
            <ac:spMk id="2" creationId="{050B996F-59F5-D257-0341-79A2E9AD73DF}"/>
          </ac:spMkLst>
        </pc:spChg>
        <pc:spChg chg="del">
          <ac:chgData name="Dominique Lagasca" userId="be2c7c1d-9c59-4d4f-96f1-cbb9e5a19921" providerId="ADAL" clId="{70EFEB72-394D-1E4D-ADD0-BCB45A73E2A6}" dt="2022-06-13T13:45:35.302" v="1" actId="700"/>
          <ac:spMkLst>
            <pc:docMk/>
            <pc:sldMk cId="210576087" sldId="316"/>
            <ac:spMk id="3" creationId="{664BBB62-185D-221C-3DC7-398F4A206A26}"/>
          </ac:spMkLst>
        </pc:spChg>
        <pc:picChg chg="add mod modCrop">
          <ac:chgData name="Dominique Lagasca" userId="be2c7c1d-9c59-4d4f-96f1-cbb9e5a19921" providerId="ADAL" clId="{70EFEB72-394D-1E4D-ADD0-BCB45A73E2A6}" dt="2022-06-13T13:46:42.861" v="37" actId="1076"/>
          <ac:picMkLst>
            <pc:docMk/>
            <pc:sldMk cId="210576087" sldId="316"/>
            <ac:picMk id="4" creationId="{068AE9F2-9B29-5E5B-5761-25C6D3B57DF9}"/>
          </ac:picMkLst>
        </pc:picChg>
      </pc:sldChg>
      <pc:sldChg chg="addSp modSp add mod">
        <pc:chgData name="Dominique Lagasca" userId="be2c7c1d-9c59-4d4f-96f1-cbb9e5a19921" providerId="ADAL" clId="{70EFEB72-394D-1E4D-ADD0-BCB45A73E2A6}" dt="2022-06-13T13:50:04.686" v="279" actId="2711"/>
        <pc:sldMkLst>
          <pc:docMk/>
          <pc:sldMk cId="2222006652" sldId="317"/>
        </pc:sldMkLst>
        <pc:spChg chg="add mod">
          <ac:chgData name="Dominique Lagasca" userId="be2c7c1d-9c59-4d4f-96f1-cbb9e5a19921" providerId="ADAL" clId="{70EFEB72-394D-1E4D-ADD0-BCB45A73E2A6}" dt="2022-06-13T13:50:04.686" v="279" actId="2711"/>
          <ac:spMkLst>
            <pc:docMk/>
            <pc:sldMk cId="2222006652" sldId="317"/>
            <ac:spMk id="2" creationId="{9BB16DEE-C837-908F-56F4-B17FA0ADA9F6}"/>
          </ac:spMkLst>
        </pc:spChg>
        <pc:picChg chg="mod modCrop">
          <ac:chgData name="Dominique Lagasca" userId="be2c7c1d-9c59-4d4f-96f1-cbb9e5a19921" providerId="ADAL" clId="{70EFEB72-394D-1E4D-ADD0-BCB45A73E2A6}" dt="2022-06-13T13:46:47.268" v="38" actId="1076"/>
          <ac:picMkLst>
            <pc:docMk/>
            <pc:sldMk cId="2222006652" sldId="317"/>
            <ac:picMk id="4" creationId="{068AE9F2-9B29-5E5B-5761-25C6D3B57DF9}"/>
          </ac:picMkLst>
        </pc:picChg>
      </pc:sldChg>
      <pc:sldChg chg="modSp add mod">
        <pc:chgData name="Dominique Lagasca" userId="be2c7c1d-9c59-4d4f-96f1-cbb9e5a19921" providerId="ADAL" clId="{70EFEB72-394D-1E4D-ADD0-BCB45A73E2A6}" dt="2022-06-13T13:49:57.889" v="278" actId="2711"/>
        <pc:sldMkLst>
          <pc:docMk/>
          <pc:sldMk cId="3227346215" sldId="318"/>
        </pc:sldMkLst>
        <pc:spChg chg="mod">
          <ac:chgData name="Dominique Lagasca" userId="be2c7c1d-9c59-4d4f-96f1-cbb9e5a19921" providerId="ADAL" clId="{70EFEB72-394D-1E4D-ADD0-BCB45A73E2A6}" dt="2022-06-13T13:49:57.889" v="278" actId="2711"/>
          <ac:spMkLst>
            <pc:docMk/>
            <pc:sldMk cId="3227346215" sldId="318"/>
            <ac:spMk id="2" creationId="{9BB16DEE-C837-908F-56F4-B17FA0ADA9F6}"/>
          </ac:spMkLst>
        </pc:spChg>
      </pc:sldChg>
      <pc:sldChg chg="addSp delSp modSp new mod modClrScheme chgLayout">
        <pc:chgData name="Dominique Lagasca" userId="be2c7c1d-9c59-4d4f-96f1-cbb9e5a19921" providerId="ADAL" clId="{70EFEB72-394D-1E4D-ADD0-BCB45A73E2A6}" dt="2022-06-13T15:10:40.244" v="292" actId="1076"/>
        <pc:sldMkLst>
          <pc:docMk/>
          <pc:sldMk cId="2326418817" sldId="319"/>
        </pc:sldMkLst>
        <pc:spChg chg="del">
          <ac:chgData name="Dominique Lagasca" userId="be2c7c1d-9c59-4d4f-96f1-cbb9e5a19921" providerId="ADAL" clId="{70EFEB72-394D-1E4D-ADD0-BCB45A73E2A6}" dt="2022-06-13T15:10:37.658" v="291" actId="700"/>
          <ac:spMkLst>
            <pc:docMk/>
            <pc:sldMk cId="2326418817" sldId="319"/>
            <ac:spMk id="2" creationId="{FF6AD335-1C07-D933-7B28-AF44972C7AE8}"/>
          </ac:spMkLst>
        </pc:spChg>
        <pc:spChg chg="del">
          <ac:chgData name="Dominique Lagasca" userId="be2c7c1d-9c59-4d4f-96f1-cbb9e5a19921" providerId="ADAL" clId="{70EFEB72-394D-1E4D-ADD0-BCB45A73E2A6}" dt="2022-06-13T15:10:37.658" v="291" actId="700"/>
          <ac:spMkLst>
            <pc:docMk/>
            <pc:sldMk cId="2326418817" sldId="319"/>
            <ac:spMk id="3" creationId="{0592A0DD-7B9C-1E48-21FE-D050E2DEA74A}"/>
          </ac:spMkLst>
        </pc:spChg>
        <pc:picChg chg="add mod">
          <ac:chgData name="Dominique Lagasca" userId="be2c7c1d-9c59-4d4f-96f1-cbb9e5a19921" providerId="ADAL" clId="{70EFEB72-394D-1E4D-ADD0-BCB45A73E2A6}" dt="2022-06-13T15:10:40.244" v="292" actId="1076"/>
          <ac:picMkLst>
            <pc:docMk/>
            <pc:sldMk cId="2326418817" sldId="319"/>
            <ac:picMk id="4" creationId="{E27FB8A1-816A-E274-0078-2DEFF9FC312E}"/>
          </ac:picMkLst>
        </pc:picChg>
      </pc:sldChg>
      <pc:sldChg chg="add del">
        <pc:chgData name="Dominique Lagasca" userId="be2c7c1d-9c59-4d4f-96f1-cbb9e5a19921" providerId="ADAL" clId="{70EFEB72-394D-1E4D-ADD0-BCB45A73E2A6}" dt="2022-06-13T15:11:20.539" v="296" actId="2696"/>
        <pc:sldMkLst>
          <pc:docMk/>
          <pc:sldMk cId="2550614773" sldId="320"/>
        </pc:sldMkLst>
      </pc:sldChg>
      <pc:sldChg chg="addSp delSp modSp new mod modClrScheme chgLayout">
        <pc:chgData name="Dominique Lagasca" userId="be2c7c1d-9c59-4d4f-96f1-cbb9e5a19921" providerId="ADAL" clId="{70EFEB72-394D-1E4D-ADD0-BCB45A73E2A6}" dt="2022-06-13T15:12:41.198" v="346" actId="403"/>
        <pc:sldMkLst>
          <pc:docMk/>
          <pc:sldMk cId="154536372" sldId="321"/>
        </pc:sldMkLst>
        <pc:spChg chg="add del mod ord">
          <ac:chgData name="Dominique Lagasca" userId="be2c7c1d-9c59-4d4f-96f1-cbb9e5a19921" providerId="ADAL" clId="{70EFEB72-394D-1E4D-ADD0-BCB45A73E2A6}" dt="2022-06-13T15:12:28.270" v="303" actId="700"/>
          <ac:spMkLst>
            <pc:docMk/>
            <pc:sldMk cId="154536372" sldId="321"/>
            <ac:spMk id="3" creationId="{69002F8F-09D6-8425-BD55-EA09A6C7F166}"/>
          </ac:spMkLst>
        </pc:spChg>
        <pc:spChg chg="add del mod ord">
          <ac:chgData name="Dominique Lagasca" userId="be2c7c1d-9c59-4d4f-96f1-cbb9e5a19921" providerId="ADAL" clId="{70EFEB72-394D-1E4D-ADD0-BCB45A73E2A6}" dt="2022-06-13T15:12:28.270" v="303" actId="700"/>
          <ac:spMkLst>
            <pc:docMk/>
            <pc:sldMk cId="154536372" sldId="321"/>
            <ac:spMk id="4" creationId="{C54B8D83-5B11-6DDB-1553-7E0F6587B0FF}"/>
          </ac:spMkLst>
        </pc:spChg>
        <pc:spChg chg="add mod ord">
          <ac:chgData name="Dominique Lagasca" userId="be2c7c1d-9c59-4d4f-96f1-cbb9e5a19921" providerId="ADAL" clId="{70EFEB72-394D-1E4D-ADD0-BCB45A73E2A6}" dt="2022-06-13T15:12:41.198" v="346" actId="403"/>
          <ac:spMkLst>
            <pc:docMk/>
            <pc:sldMk cId="154536372" sldId="321"/>
            <ac:spMk id="5" creationId="{719F34D4-5558-C8E6-075E-4699C8B7C62D}"/>
          </ac:spMkLst>
        </pc:spChg>
        <pc:picChg chg="add mod">
          <ac:chgData name="Dominique Lagasca" userId="be2c7c1d-9c59-4d4f-96f1-cbb9e5a19921" providerId="ADAL" clId="{70EFEB72-394D-1E4D-ADD0-BCB45A73E2A6}" dt="2022-06-13T15:11:12.098" v="295" actId="1076"/>
          <ac:picMkLst>
            <pc:docMk/>
            <pc:sldMk cId="154536372" sldId="321"/>
            <ac:picMk id="2" creationId="{B76CA0D6-1F16-8154-1619-F99690F51C5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03132-CFB1-6348-A8FF-28FBE0C91D8A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E77D0-3B1B-C146-BBB3-3D8240B1F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9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87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23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AE77D0-3B1B-C146-BBB3-3D8240B1F2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44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73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9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574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6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81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8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89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75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689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43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847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93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0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51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1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18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7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87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25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BB05-FC8F-B4DC-D2D5-28C771E35B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70888-5952-4EC3-3156-4AA4148C30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3DA98-CF31-E3F0-6853-A51510A8D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07F65-1FA9-4002-9000-4DC7E9B0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88B50-3F18-6F2D-2A5F-52158B912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7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231AB-FE9A-D484-7756-42E5F39B1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2D8C5-573F-A52D-A63A-B39CCAA1B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069E5-A720-2614-7E0D-91E3D8FC6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14F94-BA47-79D1-7FBA-7B219EC1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7C13D-CDC9-7C1F-7C7A-E8158C13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7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098D3A-18D1-EC95-8C8C-9B9B084DD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A0FAA1-5281-96BC-B389-E5A75CC1A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018C1-65D6-A12C-2309-D90673FA9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14845-A65F-6244-1FEA-B9F434E9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D29CB-F19E-0C94-23F1-CC07C92E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5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B0CA-1F3D-5149-7E44-316E04AC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200DB-8C2E-FEA6-BE5B-93A8FBFD4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EA28D-4C8E-1893-A982-37E8CDE1D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B9B47-6A2F-6B83-083A-127899C9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487C0-B693-1D94-D52F-9AC233ED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4F9FB-3E72-A989-F612-18B6B9CFA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9C0C6-4E2F-530D-A4E8-869AADF5A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FA723-283C-C5B4-95E3-9FE4E201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C0FCE-C5E3-D8C0-D8E2-C241EF78B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65CED-A1CC-AC9A-12E1-158BE62A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9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99B65-19A1-91EF-37BB-91AEF6A53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1F8C-60E6-3305-D3DD-18F3EBC1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A9449-32B0-221B-AE46-A6E85B1EF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00344-236C-3F84-A19E-5DDD830B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D9AD5-0381-9A06-3F0D-8E13B62D0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283B9-FBE8-41B5-067B-0EDF7E52D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1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48EF7-23B2-64F1-1A7A-C8CB4DE7D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DEA98-F6FF-2626-FF5A-135B6883E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63A45-40E8-5A6D-1E16-3D331ACD3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BBC85-A20A-83F5-928C-97480ABCC4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2155EB-809A-4D53-70D1-0236E3DF27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D2D242-1ECD-ED96-91BC-79023417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8747E0-FCC0-EBC7-CE46-AE0AE3CD1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BACD7-D647-787F-73CA-770ED8C12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2020D-789E-845D-AE58-43CF0C5A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FBB6E-54ED-9F52-0AC0-B1B2516D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76FD5-42C4-B138-C661-9A5265CC3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8F7E4-F641-D8A0-B21B-0F08ECF18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EFCF4D-F6D4-0C11-4925-8BF11AEF6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AAF6E-B7A5-3CE2-CFEE-951C32706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B4C97-89A2-5636-9435-B87B24A92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5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5549F-A7A0-8B99-553D-58A882D3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D94B9-89DD-AA29-0AA5-0D69A23A0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16337-8EDB-2184-AFE6-3DA3ACFE7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EA4BC-9142-315D-79A6-3EC09D093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AC04A-C457-6C44-D4DB-C72FAE6C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C54D4-2FD8-A859-F5CC-751291410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0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D1914-CE75-34CC-DEC0-0A36B0086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2FC8DC-2CC6-12B1-1606-328B7FAA2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B51533-5FB4-ADCC-E22E-797BFC8FB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A46FC-4FA1-BCB3-1897-3247E437A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E47CB-558A-08F3-BD67-A1106EDC6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F9EF2-C97A-DABD-04F3-D37A69B3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7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411018-F196-5FA3-E142-4BF1E8376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6A867-5EBA-792E-E35F-BF0E2EEEA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F05D6-5F3A-5E20-156E-6BC23098A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49B83-E86D-D14A-8D2E-AF8ED6070E0F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B58C-2E8D-F407-5087-C0C40790F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6CD80-AEB0-E3EB-C05B-44EA8D094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6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ynolds-lab.net/resources-and-notes/python-workshop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F49D-77EA-CEBD-082F-29BE12DB00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Python Data Types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1F72C4-3F30-1B3A-59CC-ED37C8BFE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venir Next" panose="020B0503020202020204" pitchFamily="34" charset="0"/>
              </a:rPr>
              <a:t>Dominique Lagasca</a:t>
            </a:r>
          </a:p>
          <a:p>
            <a:r>
              <a:rPr lang="en-US" sz="2000" dirty="0">
                <a:latin typeface="Avenir Next" panose="020B0503020202020204" pitchFamily="34" charset="0"/>
              </a:rPr>
              <a:t>June 15, 2022</a:t>
            </a:r>
          </a:p>
        </p:txBody>
      </p:sp>
    </p:spTree>
    <p:extLst>
      <p:ext uri="{BB962C8B-B14F-4D97-AF65-F5344CB8AC3E}">
        <p14:creationId xmlns:p14="http://schemas.microsoft.com/office/powerpoint/2010/main" val="1915593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EE9C82-66E5-F5FF-41B0-D8C03433A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Variables in python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A5BA7F-65DC-5BB0-96C4-B0334750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Containers for storing data values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Can be used right away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Assignment is done with a single equals sign (=)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Variables can have a short name (x and y)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Or more descriptive (age, qty, </a:t>
            </a:r>
            <a:r>
              <a:rPr lang="en-US" sz="2000" dirty="0" err="1">
                <a:latin typeface="Avenir Next" panose="020B0503020202020204" pitchFamily="34" charset="0"/>
              </a:rPr>
              <a:t>total_volume</a:t>
            </a:r>
            <a:r>
              <a:rPr lang="en-US" sz="2000" dirty="0">
                <a:latin typeface="Avenir Next" panose="020B0503020202020204" pitchFamily="34" charset="0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7A283A-F798-73E2-4727-DB96F0A92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66" y="3851531"/>
            <a:ext cx="3490285" cy="81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61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EBBF-47AD-E13F-1294-278EBC6A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Rules for variables in python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E2875-AB1D-82C5-9CAC-86061616E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Must start with a letter or underscore character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Cannot start with a number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Only contains alpha-numeric characters and underscores (A-z, 0-9, and _ )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Variable names are case-sensitive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(age, Age, and AGE are three different variables)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0129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028C19-5C28-6BA8-48B6-B5F03DAC72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0" r="63105"/>
          <a:stretch/>
        </p:blipFill>
        <p:spPr>
          <a:xfrm>
            <a:off x="2684721" y="1765300"/>
            <a:ext cx="3774558" cy="1663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85F630-F51D-F118-A3B6-60A9378BBD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5" r="63203"/>
          <a:stretch/>
        </p:blipFill>
        <p:spPr>
          <a:xfrm>
            <a:off x="2684721" y="3644272"/>
            <a:ext cx="3774558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32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8AE9F2-9B29-5E5B-5761-25C6D3B57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47"/>
          <a:stretch/>
        </p:blipFill>
        <p:spPr>
          <a:xfrm>
            <a:off x="1898650" y="1411475"/>
            <a:ext cx="5346700" cy="403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6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8AE9F2-9B29-5E5B-5761-25C6D3B57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62"/>
          <a:stretch/>
        </p:blipFill>
        <p:spPr>
          <a:xfrm>
            <a:off x="1898650" y="1398775"/>
            <a:ext cx="5346700" cy="40604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B16DEE-C837-908F-56F4-B17FA0ADA9F6}"/>
              </a:ext>
            </a:extLst>
          </p:cNvPr>
          <p:cNvSpPr txBox="1"/>
          <p:nvPr/>
        </p:nvSpPr>
        <p:spPr>
          <a:xfrm>
            <a:off x="3079508" y="5089893"/>
            <a:ext cx="3318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What does </a:t>
            </a:r>
            <a:r>
              <a:rPr lang="en-US" dirty="0">
                <a:latin typeface="Avenir Next" panose="020B0503020202020204" pitchFamily="34" charset="0"/>
                <a:cs typeface="Courier New" panose="02070309020205020404" pitchFamily="49" charset="0"/>
              </a:rPr>
              <a:t>color4</a:t>
            </a:r>
            <a:r>
              <a:rPr lang="en-US" dirty="0">
                <a:latin typeface="Avenir Next" panose="020B0503020202020204" pitchFamily="34" charset="0"/>
              </a:rPr>
              <a:t> now equal?</a:t>
            </a:r>
          </a:p>
        </p:txBody>
      </p:sp>
    </p:spTree>
    <p:extLst>
      <p:ext uri="{BB962C8B-B14F-4D97-AF65-F5344CB8AC3E}">
        <p14:creationId xmlns:p14="http://schemas.microsoft.com/office/powerpoint/2010/main" val="2222006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8AE9F2-9B29-5E5B-5761-25C6D3B57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62"/>
          <a:stretch/>
        </p:blipFill>
        <p:spPr>
          <a:xfrm>
            <a:off x="1898650" y="1398775"/>
            <a:ext cx="5346700" cy="40604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B16DEE-C837-908F-56F4-B17FA0ADA9F6}"/>
              </a:ext>
            </a:extLst>
          </p:cNvPr>
          <p:cNvSpPr txBox="1"/>
          <p:nvPr/>
        </p:nvSpPr>
        <p:spPr>
          <a:xfrm>
            <a:off x="3225800" y="5091668"/>
            <a:ext cx="51919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What does color5 equal?</a:t>
            </a:r>
          </a:p>
          <a:p>
            <a:pPr marL="342900" indent="-342900">
              <a:buAutoNum type="alphaLcParenR"/>
            </a:pPr>
            <a:r>
              <a:rPr lang="en-US" dirty="0">
                <a:latin typeface="Avenir Next" panose="020B0503020202020204" pitchFamily="34" charset="0"/>
              </a:rPr>
              <a:t>color5 is now blue, because color5 = color4</a:t>
            </a:r>
          </a:p>
          <a:p>
            <a:pPr marL="342900" indent="-342900">
              <a:buAutoNum type="alphaLcParenR"/>
            </a:pPr>
            <a:r>
              <a:rPr lang="en-US" dirty="0">
                <a:latin typeface="Avenir Next" panose="020B0503020202020204" pitchFamily="34" charset="0"/>
              </a:rPr>
              <a:t>color5 is still magenta, as originally assigned</a:t>
            </a:r>
          </a:p>
          <a:p>
            <a:pPr marL="342900" indent="-342900">
              <a:buAutoNum type="alphaLcParenR"/>
            </a:pPr>
            <a:r>
              <a:rPr lang="en-US" dirty="0">
                <a:latin typeface="Avenir Next" panose="020B0503020202020204" pitchFamily="34" charset="0"/>
              </a:rPr>
              <a:t>color5 is now something else…</a:t>
            </a:r>
          </a:p>
          <a:p>
            <a:pPr marL="342900" indent="-342900">
              <a:buAutoNum type="alphaLcParenR"/>
            </a:pPr>
            <a:r>
              <a:rPr lang="en-US" dirty="0">
                <a:latin typeface="Avenir Next" panose="020B0503020202020204" pitchFamily="34" charset="0"/>
              </a:rPr>
              <a:t>Uh… I don’t know….</a:t>
            </a:r>
          </a:p>
        </p:txBody>
      </p:sp>
    </p:spTree>
    <p:extLst>
      <p:ext uri="{BB962C8B-B14F-4D97-AF65-F5344CB8AC3E}">
        <p14:creationId xmlns:p14="http://schemas.microsoft.com/office/powerpoint/2010/main" val="3227346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40A54-C31E-2EF5-6197-8B29DA10D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Python built-in functions</a:t>
            </a:r>
            <a:endParaRPr lang="en-US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3A931B-6B46-7C60-C6F9-78BFF4716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57" y="1797013"/>
            <a:ext cx="4581485" cy="451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79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40A54-C31E-2EF5-6197-8B29DA10D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Python built-in functions</a:t>
            </a:r>
            <a:endParaRPr lang="en-US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327CE0-EC86-EF0C-8EC4-627B339D6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725" y="1933338"/>
            <a:ext cx="7102549" cy="2299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BE5E6E-D841-F3B4-DD8C-EB276BA0B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725" y="4594279"/>
            <a:ext cx="946298" cy="125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85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F7E1B-EB1E-9E1F-3FD7-D9F746980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7CBF5-C871-7D55-032F-79C07C7AE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Data type is a type of data… 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Informs what operations can be performed on a set of data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To know the type of a variable, use the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type()</a:t>
            </a:r>
            <a:r>
              <a:rPr lang="en-US" sz="2400" dirty="0">
                <a:latin typeface="Avenir Next" panose="020B0503020202020204" pitchFamily="34" charset="0"/>
                <a:cs typeface="Courier New" panose="02070309020205020404" pitchFamily="49" charset="0"/>
              </a:rPr>
              <a:t>function.</a:t>
            </a:r>
            <a:endParaRPr lang="en-US" sz="2400" dirty="0">
              <a:latin typeface="Avenir Next" panose="020B0503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CCFA3F-474D-C5B4-D637-50071304B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706" y="4001294"/>
            <a:ext cx="3668588" cy="202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39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A2A5C8B-1184-49B6-0DB5-9E3EB23A0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83" y="871752"/>
            <a:ext cx="7795053" cy="36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7DB3F5-8E19-3B08-4286-2E341D9E58AB}"/>
              </a:ext>
            </a:extLst>
          </p:cNvPr>
          <p:cNvSpPr/>
          <p:nvPr/>
        </p:nvSpPr>
        <p:spPr>
          <a:xfrm>
            <a:off x="5134734" y="3100666"/>
            <a:ext cx="568411" cy="46955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0241D5-8857-E95B-8211-952ACF218F0D}"/>
              </a:ext>
            </a:extLst>
          </p:cNvPr>
          <p:cNvSpPr txBox="1"/>
          <p:nvPr/>
        </p:nvSpPr>
        <p:spPr>
          <a:xfrm>
            <a:off x="5307729" y="5213672"/>
            <a:ext cx="326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Will be covered next week </a:t>
            </a:r>
            <a:r>
              <a:rPr lang="en-US" dirty="0">
                <a:latin typeface="Avenir Next" panose="020B0503020202020204" pitchFamily="34" charset="0"/>
                <a:sym typeface="Wingdings" pitchFamily="2" charset="2"/>
              </a:rPr>
              <a:t> </a:t>
            </a:r>
            <a:endParaRPr lang="en-US" dirty="0">
              <a:latin typeface="Avenir Next" panose="020B0503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1C69B5-30EC-C81C-2B0E-FFE874D74AA1}"/>
              </a:ext>
            </a:extLst>
          </p:cNvPr>
          <p:cNvCxnSpPr>
            <a:endCxn id="6" idx="0"/>
          </p:cNvCxnSpPr>
          <p:nvPr/>
        </p:nvCxnSpPr>
        <p:spPr>
          <a:xfrm>
            <a:off x="5431296" y="3570223"/>
            <a:ext cx="1507970" cy="16434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46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A7B3-5DB5-D409-9050-669519BD6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D89F7-2FCC-C423-EBB7-4C26F033A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latin typeface="Avenir Next" panose="020B0503020202020204" pitchFamily="34" charset="0"/>
              </a:rPr>
              <a:t>Familiarize </a:t>
            </a:r>
            <a:r>
              <a:rPr lang="en-US" sz="2600" dirty="0" err="1">
                <a:latin typeface="Avenir Next" panose="020B0503020202020204" pitchFamily="34" charset="0"/>
              </a:rPr>
              <a:t>jupyter</a:t>
            </a:r>
            <a:r>
              <a:rPr lang="en-US" sz="2600" dirty="0">
                <a:latin typeface="Avenir Next" panose="020B0503020202020204" pitchFamily="34" charset="0"/>
              </a:rPr>
              <a:t> notebook shortcuts</a:t>
            </a:r>
          </a:p>
          <a:p>
            <a:r>
              <a:rPr lang="en-US" sz="2600" dirty="0">
                <a:latin typeface="Avenir Next" panose="020B0503020202020204" pitchFamily="34" charset="0"/>
              </a:rPr>
              <a:t>Determine and troubleshoot python data types: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Integers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Floats &amp; Float point precision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Strings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Dictionary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Booleans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If…Else statements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66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2FAA4-3D1B-D403-228F-07E55B54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Casting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80A55-5A50-C6AF-12D5-48401744A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Specifies the data type of a variable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Casting in python can be done using constructor function:</a:t>
            </a:r>
          </a:p>
          <a:p>
            <a:pPr lvl="1"/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int(), str(), float()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FFDF5-1B4B-B451-34D9-B892D87360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759"/>
          <a:stretch/>
        </p:blipFill>
        <p:spPr>
          <a:xfrm>
            <a:off x="2093109" y="3818380"/>
            <a:ext cx="4957782" cy="145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26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3D9A8F-EAD1-EE70-6CB1-19154D42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Numeric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DB93C-1AE8-E07E-C3CE-8FAD022B8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97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5675-2544-ADB6-A631-D25BA40A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Integers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0DB3-9062-598E-C47F-D56147D5D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Integers (int) is a whole number, positive or negative,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venir Next" panose="020B0503020202020204" pitchFamily="34" charset="0"/>
              </a:rPr>
              <a:t>without</a:t>
            </a:r>
            <a:r>
              <a:rPr lang="en-US" sz="2400" dirty="0">
                <a:latin typeface="Avenir Next" panose="020B0503020202020204" pitchFamily="34" charset="0"/>
              </a:rPr>
              <a:t> decimals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No limit to how long integers can be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7BB85-296D-BFAC-3DE5-76871413E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567" y="3429000"/>
            <a:ext cx="3170865" cy="304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15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847DBE-50EF-C2C0-4402-B2336A4CB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292" y="2026486"/>
            <a:ext cx="5481415" cy="213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43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274005-202E-280E-8B6D-9C3B485DC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95" y="1478516"/>
            <a:ext cx="8102009" cy="390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58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F54C3C-59DD-80DB-5049-A5C4EAE14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027909"/>
            <a:ext cx="8515350" cy="273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83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A88F6-73B4-1A69-B0E0-722BDB0D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Floating-point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559AD-8776-4639-B36D-C04036E2F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Floating-point numbers (float) is a number, positive or negative, </a:t>
            </a:r>
            <a:r>
              <a:rPr lang="en-US" sz="2400" b="1" dirty="0">
                <a:solidFill>
                  <a:schemeClr val="accent6"/>
                </a:solidFill>
                <a:latin typeface="Avenir Next" panose="020B0503020202020204" pitchFamily="34" charset="0"/>
              </a:rPr>
              <a:t>with</a:t>
            </a:r>
            <a:r>
              <a:rPr lang="en-US" sz="2400" dirty="0">
                <a:latin typeface="Avenir Next" panose="020B0503020202020204" pitchFamily="34" charset="0"/>
              </a:rPr>
              <a:t> decimals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Float can also be a scientific number with an ”e or E” to indicate the power of 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A89FE7-C00D-37C2-207F-6FDADBF3F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642"/>
          <a:stretch/>
        </p:blipFill>
        <p:spPr>
          <a:xfrm>
            <a:off x="884422" y="3589522"/>
            <a:ext cx="1957867" cy="25186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061F0C-829F-C464-6452-DB0832E1C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928" y="3589522"/>
            <a:ext cx="1863782" cy="25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76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328AE1-A9E4-9653-9197-C0B7206E9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1498600"/>
            <a:ext cx="76581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22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04E33-91F8-BC41-93DA-E8E082D3C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Limitations of float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F09A4-BA90-5729-2BC8-002E49791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Maximum float value is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1.79e308</a:t>
            </a:r>
          </a:p>
          <a:p>
            <a:r>
              <a:rPr lang="en-US" sz="2400" dirty="0">
                <a:latin typeface="Avenir Next" panose="020B0503020202020204" pitchFamily="34" charset="0"/>
                <a:cs typeface="Courier New" panose="02070309020205020404" pitchFamily="49" charset="0"/>
              </a:rPr>
              <a:t>Closest nonzero value is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5.0e-324</a:t>
            </a:r>
            <a:endParaRPr lang="en-US" sz="2400" dirty="0">
              <a:latin typeface="Avenir Next" panose="020B0503020202020204" pitchFamily="34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0713D3-9E6D-2081-1DC1-D73F52F3D2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425"/>
          <a:stretch/>
        </p:blipFill>
        <p:spPr>
          <a:xfrm>
            <a:off x="826829" y="2859625"/>
            <a:ext cx="3492500" cy="20257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574F19-BDD4-8DFA-DED1-E31C479555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289"/>
          <a:stretch/>
        </p:blipFill>
        <p:spPr>
          <a:xfrm>
            <a:off x="5175545" y="2848992"/>
            <a:ext cx="3492500" cy="216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508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E1E89-15E8-E3D9-9044-E0937974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Decimal()</a:t>
            </a:r>
            <a:r>
              <a:rPr lang="en-US" sz="4000" dirty="0">
                <a:latin typeface="Avenir Next" panose="020B0503020202020204" pitchFamily="34" charset="0"/>
              </a:rPr>
              <a:t>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57B3A-6B77-8392-97EC-399516C34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Allows us to see what the computer ‘sees’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7B09D-DD30-DDFD-94A8-307340715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764" y="2591501"/>
            <a:ext cx="7038753" cy="938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41D7AB-07AF-6E70-6366-4C37D8486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764" y="3663572"/>
            <a:ext cx="5475463" cy="188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33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B73E-8633-3775-6CBB-036D992C5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Recap: </a:t>
            </a:r>
            <a:r>
              <a:rPr lang="en-US" sz="4000" dirty="0" err="1">
                <a:latin typeface="Avenir Next" panose="020B0503020202020204" pitchFamily="34" charset="0"/>
              </a:rPr>
              <a:t>Jupyter</a:t>
            </a:r>
            <a:r>
              <a:rPr lang="en-US" sz="4000" dirty="0">
                <a:latin typeface="Avenir Next" panose="020B0503020202020204" pitchFamily="34" charset="0"/>
              </a:rPr>
              <a:t> Notebook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93DA2-62AD-70DF-393F-EA51F33B9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dirty="0">
                <a:latin typeface="Avenir Next" panose="020B0503020202020204" pitchFamily="34" charset="0"/>
              </a:rPr>
              <a:t>A notebook for code, comments, and plots that are run within a browser window</a:t>
            </a:r>
          </a:p>
        </p:txBody>
      </p:sp>
    </p:spTree>
    <p:extLst>
      <p:ext uri="{BB962C8B-B14F-4D97-AF65-F5344CB8AC3E}">
        <p14:creationId xmlns:p14="http://schemas.microsoft.com/office/powerpoint/2010/main" val="7713364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27CA4-232B-92C0-7C32-53A485D39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Floating-point precision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F55BA-C4C4-0E78-D1B3-39B2103BC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  <a:cs typeface="Courier New" panose="02070309020205020404" pitchFamily="49" charset="0"/>
              </a:rPr>
              <a:t>Float numbers are an approximation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4DC0B-0162-4294-997B-7039250466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027"/>
          <a:stretch/>
        </p:blipFill>
        <p:spPr>
          <a:xfrm>
            <a:off x="2038350" y="2501900"/>
            <a:ext cx="4536070" cy="8299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A16883-25E1-B2B9-DB28-E12AF62DA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50" y="3659264"/>
            <a:ext cx="4536070" cy="93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599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B2D69-3088-1C62-D181-4909F70ED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Round-off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9EB21-D87F-831B-1615-CBD29C6E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Error accumulates with multiple number rounding</a:t>
            </a:r>
          </a:p>
          <a:p>
            <a:endParaRPr lang="en-US" sz="2400" dirty="0"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F3971F-9B07-3263-8037-AB8864396362}"/>
              </a:ext>
            </a:extLst>
          </p:cNvPr>
          <p:cNvSpPr txBox="1"/>
          <p:nvPr/>
        </p:nvSpPr>
        <p:spPr>
          <a:xfrm>
            <a:off x="0" y="6627168"/>
            <a:ext cx="55915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venir Next" panose="020B0503020202020204" pitchFamily="34" charset="0"/>
              </a:rPr>
              <a:t>https://</a:t>
            </a:r>
            <a:r>
              <a:rPr lang="en-US" sz="900" dirty="0" err="1">
                <a:latin typeface="Avenir Next" panose="020B0503020202020204" pitchFamily="34" charset="0"/>
              </a:rPr>
              <a:t>pythonnumericalmethods.berkeley.edu</a:t>
            </a:r>
            <a:r>
              <a:rPr lang="en-US" sz="900" dirty="0">
                <a:latin typeface="Avenir Next" panose="020B0503020202020204" pitchFamily="34" charset="0"/>
              </a:rPr>
              <a:t>/notebooks/chapter09.04-Summary-and-Problems.html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BE7C47-A70D-07E3-02E1-5115CABBB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2355850"/>
            <a:ext cx="3530600" cy="122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906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B2D69-3088-1C62-D181-4909F70ED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Round-off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9EB21-D87F-831B-1615-CBD29C6E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Error accumulates with multiple number rounding</a:t>
            </a:r>
          </a:p>
          <a:p>
            <a:endParaRPr lang="en-US" sz="2400" dirty="0"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F3971F-9B07-3263-8037-AB8864396362}"/>
              </a:ext>
            </a:extLst>
          </p:cNvPr>
          <p:cNvSpPr txBox="1"/>
          <p:nvPr/>
        </p:nvSpPr>
        <p:spPr>
          <a:xfrm>
            <a:off x="0" y="6627168"/>
            <a:ext cx="55915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venir Next" panose="020B0503020202020204" pitchFamily="34" charset="0"/>
              </a:rPr>
              <a:t>https://</a:t>
            </a:r>
            <a:r>
              <a:rPr lang="en-US" sz="900" dirty="0" err="1">
                <a:latin typeface="Avenir Next" panose="020B0503020202020204" pitchFamily="34" charset="0"/>
              </a:rPr>
              <a:t>pythonnumericalmethods.berkeley.edu</a:t>
            </a:r>
            <a:r>
              <a:rPr lang="en-US" sz="900" dirty="0">
                <a:latin typeface="Avenir Next" panose="020B0503020202020204" pitchFamily="34" charset="0"/>
              </a:rPr>
              <a:t>/notebooks/chapter09.04-Summary-and-Problems.html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14D878-05DF-E27B-3BC2-B1578E9DB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170"/>
          <a:stretch/>
        </p:blipFill>
        <p:spPr>
          <a:xfrm>
            <a:off x="183305" y="2405494"/>
            <a:ext cx="4352949" cy="1595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1C3E65-2CE9-2BB3-9E5E-BAD39B9935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830"/>
          <a:stretch/>
        </p:blipFill>
        <p:spPr>
          <a:xfrm>
            <a:off x="4607748" y="2392794"/>
            <a:ext cx="4352949" cy="312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615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25E5A-CA3B-2E78-87CC-37AC2EE5B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3BF7F9-42BE-D7B5-70EB-BB37472E9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3C5D03-7496-BF99-F8FE-9C3D1007F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024382"/>
            <a:ext cx="8636000" cy="291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523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10335F-317A-A8F7-D115-00877B43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Sequence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DB529-3ECF-76B4-8F77-BB92BE7C9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41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418A-1534-F6F5-0B46-7C8E09B0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E16CC-6756-142F-880C-AC8E3C1FC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String literals are defined using single or double quotes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Characters between quotes are part of the string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5343C-9127-CD68-D39B-5284059B1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450" y="3429000"/>
            <a:ext cx="70231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42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F823F-6046-E9E3-A097-AB7E4B654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Multiline 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C9F3B-1058-D1EB-9210-848EB1796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Use three quotes to assign/print a multiline string to a variable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D5E246-14B0-CEF5-0A9F-3C188DEFDE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501"/>
          <a:stretch/>
        </p:blipFill>
        <p:spPr>
          <a:xfrm>
            <a:off x="196702" y="3068232"/>
            <a:ext cx="4114800" cy="2322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5D7A1F-0344-8089-305C-3BE04E8A3F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637"/>
          <a:stretch/>
        </p:blipFill>
        <p:spPr>
          <a:xfrm>
            <a:off x="4832498" y="3078865"/>
            <a:ext cx="4114800" cy="236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869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6EF8-09C2-DA5E-D04D-5AE4ED6C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Attention to details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D9278-3B42-0491-7424-D1D84CC1E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  <a:cs typeface="Courier New" panose="02070309020205020404" pitchFamily="49" charset="0"/>
              </a:rPr>
              <a:t>Quotes can be your friend and your enemy…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D7F6E4-72A1-5A85-3549-C1C7260EF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" y="2877344"/>
            <a:ext cx="77724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435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E7FD5-5CF6-A712-14AE-939B0A160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Formatting with f-strings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A6C4-A6C4-B22A-B2AF-1990DD34A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New to Python 3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Formatted string literals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String literals that have an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2000" dirty="0">
                <a:latin typeface="Avenir Next" panose="020B0503020202020204" pitchFamily="34" charset="0"/>
              </a:rPr>
              <a:t> at the beginning and curly brackets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sz="2000" dirty="0">
                <a:latin typeface="Avenir Next" panose="020B0503020202020204" pitchFamily="34" charset="0"/>
              </a:rPr>
              <a:t> containing variables that will be replaced with their values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FE30C3-5297-4A7D-F903-68327E4EEA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685"/>
          <a:stretch/>
        </p:blipFill>
        <p:spPr>
          <a:xfrm>
            <a:off x="895350" y="3666587"/>
            <a:ext cx="7054850" cy="143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097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E7FD5-5CF6-A712-14AE-939B0A160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Formatting with f-strings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A6C4-A6C4-B22A-B2AF-1990DD34A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New to Python 3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Formatted string literals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String literals that have an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2000" dirty="0">
                <a:latin typeface="Avenir Next" panose="020B0503020202020204" pitchFamily="34" charset="0"/>
              </a:rPr>
              <a:t> at the beginning and curly brackets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sz="2000" dirty="0">
                <a:latin typeface="Avenir Next" panose="020B0503020202020204" pitchFamily="34" charset="0"/>
              </a:rPr>
              <a:t> containing variables that will be replaced with their values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FE30C3-5297-4A7D-F903-68327E4EE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3666587"/>
            <a:ext cx="7054850" cy="251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17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CFA8E-30E8-21EC-857E-1CCE41E82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79750"/>
            <a:ext cx="7886700" cy="4351338"/>
          </a:xfrm>
        </p:spPr>
        <p:txBody>
          <a:bodyPr/>
          <a:lstStyle/>
          <a:p>
            <a:r>
              <a:rPr lang="en-US" sz="2400" dirty="0">
                <a:latin typeface="Avenir Next" panose="020B0503020202020204" pitchFamily="34" charset="0"/>
              </a:rPr>
              <a:t>Go to: </a:t>
            </a:r>
            <a:r>
              <a:rPr lang="en-US" sz="2400" dirty="0">
                <a:latin typeface="Avenir Next" panose="020B0503020202020204" pitchFamily="34" charset="0"/>
                <a:hlinkClick r:id="rId3"/>
              </a:rPr>
              <a:t>https://reynolds-lab.net/resources-and-notes/python-workshop/</a:t>
            </a:r>
            <a:endParaRPr lang="en-US" sz="2400" dirty="0">
              <a:latin typeface="Avenir Next" panose="020B0503020202020204" pitchFamily="34" charset="0"/>
            </a:endParaRPr>
          </a:p>
          <a:p>
            <a:r>
              <a:rPr lang="en-US" sz="2400" dirty="0">
                <a:latin typeface="Avenir Next" panose="020B0503020202020204" pitchFamily="34" charset="0"/>
              </a:rPr>
              <a:t>Download the .</a:t>
            </a:r>
            <a:r>
              <a:rPr lang="en-US" sz="2400" dirty="0" err="1">
                <a:latin typeface="Avenir Next" panose="020B0503020202020204" pitchFamily="34" charset="0"/>
              </a:rPr>
              <a:t>ipynb</a:t>
            </a:r>
            <a:r>
              <a:rPr lang="en-US" sz="2400" dirty="0">
                <a:latin typeface="Avenir Next" panose="020B0503020202020204" pitchFamily="34" charset="0"/>
              </a:rPr>
              <a:t> file 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Open Anaconda Navigator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Mac: access through applications folder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PC: access through start up window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41D8E3-DF09-1530-35AD-8E687741B6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96" b="8222"/>
          <a:stretch/>
        </p:blipFill>
        <p:spPr>
          <a:xfrm>
            <a:off x="1696652" y="3429000"/>
            <a:ext cx="5750695" cy="318379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A9B0652-C58C-BBD5-11A9-D1B7015B5A09}"/>
              </a:ext>
            </a:extLst>
          </p:cNvPr>
          <p:cNvCxnSpPr>
            <a:cxnSpLocks/>
          </p:cNvCxnSpPr>
          <p:nvPr/>
        </p:nvCxnSpPr>
        <p:spPr>
          <a:xfrm>
            <a:off x="1058775" y="5484901"/>
            <a:ext cx="1786086" cy="660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C346F3D-441E-AAFC-851B-A5D50586244C}"/>
              </a:ext>
            </a:extLst>
          </p:cNvPr>
          <p:cNvSpPr txBox="1"/>
          <p:nvPr/>
        </p:nvSpPr>
        <p:spPr>
          <a:xfrm>
            <a:off x="292999" y="4907922"/>
            <a:ext cx="96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Click on 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8670C2-233A-46C4-8A7E-C5729D2C2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654" y="5192303"/>
            <a:ext cx="7302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406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1A8E5D-4FC3-63A6-3C12-9AE20C157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2540000"/>
            <a:ext cx="67691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367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F1785F-5419-AE62-4DD4-B2B5B3366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755"/>
            <a:ext cx="9144000" cy="557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264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DA5E1-4D90-6910-51C6-143F515F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FAE10-C933-D8E6-9B22-C882DBDB7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Used to store data values in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key:value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Avenir Next" panose="020B0503020202020204" pitchFamily="34" charset="0"/>
              </a:rPr>
              <a:t>pairs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A dictionary is a collection which is:</a:t>
            </a:r>
          </a:p>
          <a:p>
            <a:pPr lvl="1"/>
            <a:r>
              <a:rPr lang="en-US" sz="2000" dirty="0">
                <a:latin typeface="Avenir Next" panose="020B0503020202020204" pitchFamily="34" charset="0"/>
              </a:rPr>
              <a:t>Ordered, changeable, and prohibits duplicates</a:t>
            </a:r>
          </a:p>
          <a:p>
            <a:r>
              <a:rPr lang="en-US" sz="2400" dirty="0">
                <a:latin typeface="Avenir Next" panose="020B0503020202020204" pitchFamily="34" charset="0"/>
              </a:rPr>
              <a:t>Note: dictionaries are written with curly brackets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4DA9C-5A8D-D75D-EA50-23457621B4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923"/>
          <a:stretch/>
        </p:blipFill>
        <p:spPr>
          <a:xfrm>
            <a:off x="1159015" y="4001294"/>
            <a:ext cx="6825969" cy="96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8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7FB8A1-816A-E274-0078-2DEFF9FC3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15" y="1973282"/>
            <a:ext cx="6825969" cy="291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188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6CA0D6-1F16-8154-1619-F99690F51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794" y="2301259"/>
            <a:ext cx="6884412" cy="257116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19F34D4-5558-C8E6-075E-4699C8B7C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No duplicates in </a:t>
            </a:r>
            <a:r>
              <a:rPr lang="en-US" sz="4000" dirty="0" err="1">
                <a:latin typeface="Avenir Next" panose="020B0503020202020204" pitchFamily="34" charset="0"/>
              </a:rPr>
              <a:t>dictionairies</a:t>
            </a:r>
            <a:endParaRPr lang="en-US" sz="4000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36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84A23-CC45-661F-BB84-274CF1124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485C4-073D-D12D-8037-A7CFF21D6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1C0CE9-964D-2FCD-A36B-3FEF60E6D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8551"/>
            <a:ext cx="9144000" cy="398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527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CD1027-7E1C-7CBC-F855-5E254368E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Boolean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DCFC45-7AD2-4FB0-EEA9-4E9CDBCDE6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venir Next" panose="020B0503020202020204" pitchFamily="34" charset="0"/>
              </a:rPr>
              <a:t>boo</a:t>
            </a:r>
            <a:r>
              <a:rPr lang="en-US" dirty="0" err="1">
                <a:latin typeface="Avenir Next" panose="020B0503020202020204" pitchFamily="34" charset="0"/>
              </a:rPr>
              <a:t>·lee·uhn</a:t>
            </a:r>
            <a:br>
              <a:rPr lang="en-US" dirty="0">
                <a:latin typeface="Avenir Next" panose="020B0503020202020204" pitchFamily="34" charset="0"/>
              </a:rPr>
            </a:br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01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9CB73-34F6-DBD9-8CB0-5A6C76DA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Booleans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73B26-6042-DAE7-0BAA-DE5648C23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venir Next" panose="020B0503020202020204" pitchFamily="34" charset="0"/>
              </a:rPr>
              <a:t>Represents one of two values: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>
                <a:latin typeface="Avenir Next" panose="020B0503020202020204" pitchFamily="34" charset="0"/>
              </a:rPr>
              <a:t> 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400" dirty="0">
              <a:latin typeface="Avenir Next" panose="020B0503020202020204" pitchFamily="34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Avenir Next" panose="020B0503020202020204" pitchFamily="34" charset="0"/>
                <a:cs typeface="Courier New" panose="02070309020205020404" pitchFamily="49" charset="0"/>
              </a:rPr>
              <a:t>Booleans are case-sensitive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76051-9951-B8B2-835A-3619CD150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703" y="2222762"/>
            <a:ext cx="2216297" cy="1430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F43164-9118-9179-75FD-B3DD4A3ED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646" y="4436390"/>
            <a:ext cx="7260708" cy="167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226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3979D8-7CAD-7F99-4720-6970BCED6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0" y="1180307"/>
            <a:ext cx="3835400" cy="147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1307BE-2107-D62C-EC47-4A80D4B9C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350" y="3009900"/>
            <a:ext cx="47879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742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D9A89D-4CEF-7081-06B4-AD4997AC4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50" y="679450"/>
            <a:ext cx="570230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6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124D9-70E4-10E5-C030-80B769D89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9E2093-A97E-F6FE-8A8E-9814E9CF1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5825"/>
            <a:ext cx="91440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892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8ACF0E-DF36-5194-92E2-46D670303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8984"/>
            <a:ext cx="9144000" cy="236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484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56185-4404-E5F3-B58E-4DEF691BC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Conditional Statements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9DD43-B8F1-DD67-9C29-4CE0C238A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venir Next" panose="020B0503020202020204" pitchFamily="34" charset="0"/>
              </a:rPr>
              <a:t>Decision-making is implemented using if-else in Python</a:t>
            </a:r>
          </a:p>
          <a:p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3766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1A92D-CADD-57AA-E119-0B1E39577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If/Else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B85C6-6098-189C-F760-BDEB47B02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F07B051-362E-3AD6-7A4D-78D8969EDF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1" r="23261"/>
          <a:stretch/>
        </p:blipFill>
        <p:spPr bwMode="auto">
          <a:xfrm>
            <a:off x="1731364" y="1212472"/>
            <a:ext cx="5681272" cy="557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9709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CA17565-FFD8-8D99-1E03-C885E9452225}"/>
              </a:ext>
            </a:extLst>
          </p:cNvPr>
          <p:cNvSpPr/>
          <p:nvPr/>
        </p:nvSpPr>
        <p:spPr>
          <a:xfrm>
            <a:off x="3044799" y="508122"/>
            <a:ext cx="2929180" cy="12243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23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87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DC8353D-DAE2-2090-1C6F-867CEFF9165F}"/>
              </a:ext>
            </a:extLst>
          </p:cNvPr>
          <p:cNvSpPr/>
          <p:nvPr/>
        </p:nvSpPr>
        <p:spPr>
          <a:xfrm>
            <a:off x="3044799" y="1954468"/>
            <a:ext cx="2929180" cy="1224366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x &gt; y: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C10EBDB-D573-793B-D020-A04C5884917E}"/>
              </a:ext>
            </a:extLst>
          </p:cNvPr>
          <p:cNvSpPr/>
          <p:nvPr/>
        </p:nvSpPr>
        <p:spPr>
          <a:xfrm>
            <a:off x="912375" y="4347435"/>
            <a:ext cx="2929180" cy="1224366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print(“Yay!”)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B68BABE-5556-C68B-8666-AD4145AFAA5F}"/>
              </a:ext>
            </a:extLst>
          </p:cNvPr>
          <p:cNvSpPr/>
          <p:nvPr/>
        </p:nvSpPr>
        <p:spPr>
          <a:xfrm>
            <a:off x="5396384" y="4347435"/>
            <a:ext cx="2929180" cy="1224366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Else: print(“No..”)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A8EE54-A2A1-9D81-8C2D-2F4EE94F0055}"/>
              </a:ext>
            </a:extLst>
          </p:cNvPr>
          <p:cNvSpPr txBox="1"/>
          <p:nvPr/>
        </p:nvSpPr>
        <p:spPr>
          <a:xfrm>
            <a:off x="1809555" y="3571456"/>
            <a:ext cx="75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" panose="020B0503020202020204" pitchFamily="34" charset="0"/>
                <a:cs typeface="Courier New" panose="02070309020205020404" pitchFamily="49" charset="0"/>
              </a:rPr>
              <a:t>True?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BD275-A0D3-4070-7AA9-67AF5CF3C8F9}"/>
              </a:ext>
            </a:extLst>
          </p:cNvPr>
          <p:cNvSpPr txBox="1"/>
          <p:nvPr/>
        </p:nvSpPr>
        <p:spPr>
          <a:xfrm>
            <a:off x="6279170" y="3571457"/>
            <a:ext cx="829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" panose="020B0503020202020204" pitchFamily="34" charset="0"/>
                <a:cs typeface="Courier New" panose="02070309020205020404" pitchFamily="49" charset="0"/>
              </a:rPr>
              <a:t>False?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C4FBF0-4A6F-91EF-F71D-2A3B1445E05D}"/>
              </a:ext>
            </a:extLst>
          </p:cNvPr>
          <p:cNvCxnSpPr>
            <a:cxnSpLocks/>
          </p:cNvCxnSpPr>
          <p:nvPr/>
        </p:nvCxnSpPr>
        <p:spPr>
          <a:xfrm>
            <a:off x="5831060" y="3238132"/>
            <a:ext cx="828278" cy="10359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7EC0A6-2B13-2E74-C1B0-CDD41C26E43B}"/>
              </a:ext>
            </a:extLst>
          </p:cNvPr>
          <p:cNvCxnSpPr>
            <a:cxnSpLocks/>
          </p:cNvCxnSpPr>
          <p:nvPr/>
        </p:nvCxnSpPr>
        <p:spPr>
          <a:xfrm flipH="1">
            <a:off x="2387296" y="3208482"/>
            <a:ext cx="762786" cy="10952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CD8D0AD-472E-8150-B260-69568E6496C7}"/>
              </a:ext>
            </a:extLst>
          </p:cNvPr>
          <p:cNvSpPr txBox="1"/>
          <p:nvPr/>
        </p:nvSpPr>
        <p:spPr>
          <a:xfrm>
            <a:off x="3404118" y="5793781"/>
            <a:ext cx="2611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venir Next" panose="020B0503020202020204" pitchFamily="34" charset="0"/>
                <a:cs typeface="Courier New" panose="02070309020205020404" pitchFamily="49" charset="0"/>
              </a:rPr>
              <a:t>What will be printed?</a:t>
            </a:r>
          </a:p>
        </p:txBody>
      </p:sp>
    </p:spTree>
    <p:extLst>
      <p:ext uri="{BB962C8B-B14F-4D97-AF65-F5344CB8AC3E}">
        <p14:creationId xmlns:p14="http://schemas.microsoft.com/office/powerpoint/2010/main" val="18301632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43307E-351A-832C-30D9-7966506F2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783" y="1653475"/>
            <a:ext cx="6070600" cy="3683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6F148A-A1AB-9B4F-196F-10ADFEE97865}"/>
              </a:ext>
            </a:extLst>
          </p:cNvPr>
          <p:cNvSpPr/>
          <p:nvPr/>
        </p:nvSpPr>
        <p:spPr>
          <a:xfrm>
            <a:off x="1127051" y="4412512"/>
            <a:ext cx="4359349" cy="1063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5137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43307E-351A-832C-30D9-7966506F2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783" y="1653475"/>
            <a:ext cx="60706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247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AD391-760E-1976-DFF9-C186CB30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Remember! Cast your data types!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4AEA7D-5315-1E35-936D-E9ED495FE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847850"/>
            <a:ext cx="6502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719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CECF0-9C3C-F62E-2C5B-6D0DC2058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3E5F1-F7FC-86AA-A37E-8E5779476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000174-B271-17FB-3AF9-A5155A75C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3270"/>
            <a:ext cx="9144000" cy="293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202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DE93-112A-7786-3687-A509353F2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Today’s objectives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1DDA8B-E163-207D-15A7-171EE4D80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sz="2600" dirty="0" err="1">
                <a:latin typeface="Avenir Next" panose="020B0503020202020204" pitchFamily="34" charset="0"/>
              </a:rPr>
              <a:t>Jupyter</a:t>
            </a:r>
            <a:r>
              <a:rPr lang="en-US" sz="2600" dirty="0">
                <a:latin typeface="Avenir Next" panose="020B0503020202020204" pitchFamily="34" charset="0"/>
              </a:rPr>
              <a:t> notebook shortcuts</a:t>
            </a:r>
          </a:p>
          <a:p>
            <a:r>
              <a:rPr lang="en-US" sz="2600" dirty="0">
                <a:latin typeface="Avenir Next" panose="020B0503020202020204" pitchFamily="34" charset="0"/>
              </a:rPr>
              <a:t>Determine and troubleshoot python data types: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Integers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Floats &amp; Float point precision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Strings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Dictionary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Booleans</a:t>
            </a:r>
          </a:p>
          <a:p>
            <a:pPr lvl="1"/>
            <a:r>
              <a:rPr lang="en-US" sz="2200" dirty="0">
                <a:latin typeface="Avenir Next" panose="020B0503020202020204" pitchFamily="34" charset="0"/>
              </a:rPr>
              <a:t>If…Else statements</a:t>
            </a:r>
          </a:p>
          <a:p>
            <a:endParaRPr lang="en-US" dirty="0"/>
          </a:p>
        </p:txBody>
      </p:sp>
      <p:pic>
        <p:nvPicPr>
          <p:cNvPr id="16" name="Graphic 15" descr="Checkmark with solid fill">
            <a:extLst>
              <a:ext uri="{FF2B5EF4-FFF2-40B4-BE49-F238E27FC236}">
                <a16:creationId xmlns:a16="http://schemas.microsoft.com/office/drawing/2014/main" id="{C65F2F6C-15BA-2AE2-4DB2-30EDAA413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9067" y="1779295"/>
            <a:ext cx="417051" cy="417051"/>
          </a:xfrm>
          <a:prstGeom prst="rect">
            <a:avLst/>
          </a:prstGeom>
        </p:spPr>
      </p:pic>
      <p:pic>
        <p:nvPicPr>
          <p:cNvPr id="26" name="Graphic 25" descr="Checkmark with solid fill">
            <a:extLst>
              <a:ext uri="{FF2B5EF4-FFF2-40B4-BE49-F238E27FC236}">
                <a16:creationId xmlns:a16="http://schemas.microsoft.com/office/drawing/2014/main" id="{F3101F55-A938-2B59-6012-C2032D52F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23460" y="2651050"/>
            <a:ext cx="417051" cy="417051"/>
          </a:xfrm>
          <a:prstGeom prst="rect">
            <a:avLst/>
          </a:prstGeom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C4F7DEAD-BB32-DBDE-C2CD-45FDAB30C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9878" y="3042711"/>
            <a:ext cx="417051" cy="417051"/>
          </a:xfrm>
          <a:prstGeom prst="rect">
            <a:avLst/>
          </a:prstGeom>
        </p:spPr>
      </p:pic>
      <p:pic>
        <p:nvPicPr>
          <p:cNvPr id="28" name="Graphic 27" descr="Checkmark with solid fill">
            <a:extLst>
              <a:ext uri="{FF2B5EF4-FFF2-40B4-BE49-F238E27FC236}">
                <a16:creationId xmlns:a16="http://schemas.microsoft.com/office/drawing/2014/main" id="{7EF46C55-7647-6BA7-9808-76A3F33D54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42618" y="3779267"/>
            <a:ext cx="417051" cy="417051"/>
          </a:xfrm>
          <a:prstGeom prst="rect">
            <a:avLst/>
          </a:prstGeom>
        </p:spPr>
      </p:pic>
      <p:pic>
        <p:nvPicPr>
          <p:cNvPr id="29" name="Graphic 28" descr="Checkmark with solid fill">
            <a:extLst>
              <a:ext uri="{FF2B5EF4-FFF2-40B4-BE49-F238E27FC236}">
                <a16:creationId xmlns:a16="http://schemas.microsoft.com/office/drawing/2014/main" id="{F261D4BF-5CB6-CD0B-05F5-E4AA094ED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4934" y="3372849"/>
            <a:ext cx="417051" cy="417051"/>
          </a:xfrm>
          <a:prstGeom prst="rect">
            <a:avLst/>
          </a:prstGeom>
        </p:spPr>
      </p:pic>
      <p:pic>
        <p:nvPicPr>
          <p:cNvPr id="30" name="Graphic 29" descr="Checkmark with solid fill">
            <a:extLst>
              <a:ext uri="{FF2B5EF4-FFF2-40B4-BE49-F238E27FC236}">
                <a16:creationId xmlns:a16="http://schemas.microsoft.com/office/drawing/2014/main" id="{B12F7FD2-08FF-219B-C895-A2F1168A8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56075" y="4494026"/>
            <a:ext cx="417051" cy="417051"/>
          </a:xfrm>
          <a:prstGeom prst="rect">
            <a:avLst/>
          </a:prstGeom>
        </p:spPr>
      </p:pic>
      <p:pic>
        <p:nvPicPr>
          <p:cNvPr id="31" name="Graphic 30" descr="Checkmark with solid fill">
            <a:extLst>
              <a:ext uri="{FF2B5EF4-FFF2-40B4-BE49-F238E27FC236}">
                <a16:creationId xmlns:a16="http://schemas.microsoft.com/office/drawing/2014/main" id="{9E4F6DDB-B4E3-786C-1065-74E35EB33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6242" y="4152290"/>
            <a:ext cx="417051" cy="41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56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0F2A0-4960-0FCD-D24D-AECB9AA6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7B8805-8584-3BD7-6CA8-5A5D67359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5625"/>
            <a:ext cx="9144000" cy="2287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9D4C9D-AAB7-3C2C-7FBA-AB16AFC8C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80230"/>
            <a:ext cx="9144000" cy="52201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782CF5-93DA-2146-9948-675BD139DEFA}"/>
              </a:ext>
            </a:extLst>
          </p:cNvPr>
          <p:cNvCxnSpPr>
            <a:cxnSpLocks/>
          </p:cNvCxnSpPr>
          <p:nvPr/>
        </p:nvCxnSpPr>
        <p:spPr>
          <a:xfrm flipH="1">
            <a:off x="249382" y="2656702"/>
            <a:ext cx="1443494" cy="2051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16872A-373B-C59E-9BCA-C9F93A4CCE81}"/>
              </a:ext>
            </a:extLst>
          </p:cNvPr>
          <p:cNvCxnSpPr>
            <a:cxnSpLocks/>
          </p:cNvCxnSpPr>
          <p:nvPr/>
        </p:nvCxnSpPr>
        <p:spPr>
          <a:xfrm>
            <a:off x="4301879" y="2656702"/>
            <a:ext cx="3457259" cy="2051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593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CD309-89FD-BB7B-65BB-42E54B6F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venir Next" panose="020B0503020202020204" pitchFamily="34" charset="0"/>
              </a:rPr>
              <a:t>Keyboard Shortcuts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50291E-9F4B-6A36-C4F1-ACD893836CE0}"/>
              </a:ext>
            </a:extLst>
          </p:cNvPr>
          <p:cNvSpPr txBox="1"/>
          <p:nvPr/>
        </p:nvSpPr>
        <p:spPr>
          <a:xfrm>
            <a:off x="2036712" y="2608451"/>
            <a:ext cx="363682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Y </a:t>
            </a:r>
            <a:r>
              <a:rPr lang="en-US" dirty="0">
                <a:latin typeface="Avenir Next" panose="020B0503020202020204" pitchFamily="34" charset="0"/>
              </a:rPr>
              <a:t>= change the cell type to </a:t>
            </a:r>
            <a:r>
              <a:rPr lang="en-US" i="1" dirty="0">
                <a:latin typeface="Avenir Next" panose="020B0503020202020204" pitchFamily="34" charset="0"/>
              </a:rPr>
              <a:t>Code</a:t>
            </a:r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02ED2C-98F1-9931-87DD-F1F3A5D685AA}"/>
              </a:ext>
            </a:extLst>
          </p:cNvPr>
          <p:cNvSpPr txBox="1"/>
          <p:nvPr/>
        </p:nvSpPr>
        <p:spPr>
          <a:xfrm>
            <a:off x="2036712" y="1690689"/>
            <a:ext cx="322075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Esc </a:t>
            </a:r>
            <a:r>
              <a:rPr lang="en-US" dirty="0">
                <a:latin typeface="Avenir Next" panose="020B0503020202020204" pitchFamily="34" charset="0"/>
              </a:rPr>
              <a:t>= enter </a:t>
            </a:r>
            <a:r>
              <a:rPr lang="en-US" i="1" dirty="0">
                <a:latin typeface="Avenir Next" panose="020B0503020202020204" pitchFamily="34" charset="0"/>
              </a:rPr>
              <a:t>Command</a:t>
            </a:r>
            <a:r>
              <a:rPr lang="en-US" dirty="0">
                <a:latin typeface="Avenir Next" panose="020B0503020202020204" pitchFamily="34" charset="0"/>
              </a:rPr>
              <a:t> mode</a:t>
            </a: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794463-763B-1BE4-6992-3CFF00260CC0}"/>
              </a:ext>
            </a:extLst>
          </p:cNvPr>
          <p:cNvSpPr txBox="1"/>
          <p:nvPr/>
        </p:nvSpPr>
        <p:spPr>
          <a:xfrm>
            <a:off x="2036712" y="2148162"/>
            <a:ext cx="275267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Enter </a:t>
            </a:r>
            <a:r>
              <a:rPr lang="en-US" dirty="0">
                <a:latin typeface="Avenir Next" panose="020B0503020202020204" pitchFamily="34" charset="0"/>
              </a:rPr>
              <a:t>= enter </a:t>
            </a:r>
            <a:r>
              <a:rPr lang="en-US" i="1" dirty="0">
                <a:latin typeface="Avenir Next" panose="020B0503020202020204" pitchFamily="34" charset="0"/>
              </a:rPr>
              <a:t>Edit</a:t>
            </a:r>
            <a:r>
              <a:rPr lang="en-US" dirty="0">
                <a:latin typeface="Avenir Next" panose="020B0503020202020204" pitchFamily="34" charset="0"/>
              </a:rPr>
              <a:t> mode</a:t>
            </a: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5F3164-483E-4285-CE41-AF9E18EED74D}"/>
              </a:ext>
            </a:extLst>
          </p:cNvPr>
          <p:cNvSpPr txBox="1"/>
          <p:nvPr/>
        </p:nvSpPr>
        <p:spPr>
          <a:xfrm>
            <a:off x="2036712" y="5807899"/>
            <a:ext cx="26713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H </a:t>
            </a:r>
            <a:r>
              <a:rPr lang="en-US" dirty="0">
                <a:latin typeface="Avenir Next" panose="020B0503020202020204" pitchFamily="34" charset="0"/>
              </a:rPr>
              <a:t>= shows all shortcuts!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E4BAE7-BA4B-094C-F927-204218E537FF}"/>
              </a:ext>
            </a:extLst>
          </p:cNvPr>
          <p:cNvSpPr txBox="1"/>
          <p:nvPr/>
        </p:nvSpPr>
        <p:spPr>
          <a:xfrm>
            <a:off x="2036712" y="4890137"/>
            <a:ext cx="280557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S </a:t>
            </a:r>
            <a:r>
              <a:rPr lang="en-US" dirty="0">
                <a:latin typeface="Avenir Next" panose="020B0503020202020204" pitchFamily="34" charset="0"/>
              </a:rPr>
              <a:t>=  save and checkpoint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572D46-E0E6-62B4-359E-9B81AA0E406A}"/>
              </a:ext>
            </a:extLst>
          </p:cNvPr>
          <p:cNvSpPr txBox="1"/>
          <p:nvPr/>
        </p:nvSpPr>
        <p:spPr>
          <a:xfrm>
            <a:off x="2036712" y="5356105"/>
            <a:ext cx="355507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Shift + Enter </a:t>
            </a:r>
            <a:r>
              <a:rPr lang="en-US" dirty="0">
                <a:latin typeface="Avenir Next" panose="020B0503020202020204" pitchFamily="34" charset="0"/>
              </a:rPr>
              <a:t>= run selected cell</a:t>
            </a: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4735C-F1BA-09C8-3F59-7017C91B0006}"/>
              </a:ext>
            </a:extLst>
          </p:cNvPr>
          <p:cNvSpPr txBox="1"/>
          <p:nvPr/>
        </p:nvSpPr>
        <p:spPr>
          <a:xfrm>
            <a:off x="2036712" y="4438343"/>
            <a:ext cx="196092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D,D </a:t>
            </a:r>
            <a:r>
              <a:rPr lang="en-US" dirty="0">
                <a:latin typeface="Avenir Next" panose="020B0503020202020204" pitchFamily="34" charset="0"/>
              </a:rPr>
              <a:t>= delete cell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4ED8CD-CDCB-73B2-6A05-31B81B889728}"/>
              </a:ext>
            </a:extLst>
          </p:cNvPr>
          <p:cNvSpPr txBox="1"/>
          <p:nvPr/>
        </p:nvSpPr>
        <p:spPr>
          <a:xfrm>
            <a:off x="2036712" y="3065924"/>
            <a:ext cx="388600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M</a:t>
            </a:r>
            <a:r>
              <a:rPr lang="en-US" dirty="0">
                <a:latin typeface="Avenir Next" panose="020B0503020202020204" pitchFamily="34" charset="0"/>
              </a:rPr>
              <a:t> = switch cell to Markdown mode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A91709-582B-83BC-52BB-F4DEA11C1968}"/>
              </a:ext>
            </a:extLst>
          </p:cNvPr>
          <p:cNvSpPr txBox="1"/>
          <p:nvPr/>
        </p:nvSpPr>
        <p:spPr>
          <a:xfrm>
            <a:off x="2036712" y="3523397"/>
            <a:ext cx="524502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A</a:t>
            </a:r>
            <a:r>
              <a:rPr lang="en-US" dirty="0">
                <a:latin typeface="Avenir Next" panose="020B0503020202020204" pitchFamily="34" charset="0"/>
              </a:rPr>
              <a:t> = create new cell </a:t>
            </a:r>
            <a:r>
              <a:rPr lang="en-US" b="1" dirty="0">
                <a:latin typeface="Avenir Next" panose="020B0503020202020204" pitchFamily="34" charset="0"/>
              </a:rPr>
              <a:t>ABOVE</a:t>
            </a:r>
            <a:r>
              <a:rPr lang="en-US" dirty="0">
                <a:latin typeface="Avenir Next" panose="020B0503020202020204" pitchFamily="34" charset="0"/>
              </a:rPr>
              <a:t> current selected cell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8748C-A52D-8B94-4475-0DC0D5711A16}"/>
              </a:ext>
            </a:extLst>
          </p:cNvPr>
          <p:cNvSpPr txBox="1"/>
          <p:nvPr/>
        </p:nvSpPr>
        <p:spPr>
          <a:xfrm>
            <a:off x="2036712" y="3980870"/>
            <a:ext cx="52573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venir Next" panose="020B0503020202020204" pitchFamily="34" charset="0"/>
              </a:rPr>
              <a:t>B</a:t>
            </a:r>
            <a:r>
              <a:rPr lang="en-US" dirty="0">
                <a:latin typeface="Avenir Next" panose="020B0503020202020204" pitchFamily="34" charset="0"/>
              </a:rPr>
              <a:t> = create new cell </a:t>
            </a:r>
            <a:r>
              <a:rPr lang="en-US" b="1" dirty="0">
                <a:latin typeface="Avenir Next" panose="020B0503020202020204" pitchFamily="34" charset="0"/>
              </a:rPr>
              <a:t>BELOW</a:t>
            </a:r>
            <a:r>
              <a:rPr lang="en-US" dirty="0">
                <a:latin typeface="Avenir Next" panose="020B0503020202020204" pitchFamily="34" charset="0"/>
              </a:rPr>
              <a:t> current selected cell</a:t>
            </a:r>
          </a:p>
        </p:txBody>
      </p:sp>
    </p:spTree>
    <p:extLst>
      <p:ext uri="{BB962C8B-B14F-4D97-AF65-F5344CB8AC3E}">
        <p14:creationId xmlns:p14="http://schemas.microsoft.com/office/powerpoint/2010/main" val="1604566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A4AFB6-A34F-C759-892D-290095061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1418589"/>
            <a:ext cx="7886700" cy="40208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215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860E4-537F-9EF8-2E3B-7546CC3EE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venir Next" panose="020B0503020202020204" pitchFamily="34" charset="0"/>
              </a:rPr>
              <a:t>Variables &amp; Python Data Types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FE8EC-6AA8-379F-95A1-E44FF8576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1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781</Words>
  <Application>Microsoft Macintosh PowerPoint</Application>
  <PresentationFormat>On-screen Show (4:3)</PresentationFormat>
  <Paragraphs>155</Paragraphs>
  <Slides>58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Avenir Next</vt:lpstr>
      <vt:lpstr>Calibri</vt:lpstr>
      <vt:lpstr>Calibri Light</vt:lpstr>
      <vt:lpstr>Courier New</vt:lpstr>
      <vt:lpstr>Office Theme</vt:lpstr>
      <vt:lpstr>Python Data Types</vt:lpstr>
      <vt:lpstr>Today’s objectives</vt:lpstr>
      <vt:lpstr>Recap: Jupyter Notebook</vt:lpstr>
      <vt:lpstr>PowerPoint Presentation</vt:lpstr>
      <vt:lpstr>PowerPoint Presentation</vt:lpstr>
      <vt:lpstr>PowerPoint Presentation</vt:lpstr>
      <vt:lpstr>Keyboard Shortcuts</vt:lpstr>
      <vt:lpstr>PowerPoint Presentation</vt:lpstr>
      <vt:lpstr>Variables &amp; Python Data Types</vt:lpstr>
      <vt:lpstr>Variables in python</vt:lpstr>
      <vt:lpstr>Rules for variables in python</vt:lpstr>
      <vt:lpstr>PowerPoint Presentation</vt:lpstr>
      <vt:lpstr>PowerPoint Presentation</vt:lpstr>
      <vt:lpstr>PowerPoint Presentation</vt:lpstr>
      <vt:lpstr>PowerPoint Presentation</vt:lpstr>
      <vt:lpstr>Python built-in functions</vt:lpstr>
      <vt:lpstr>Python built-in functions</vt:lpstr>
      <vt:lpstr>Python Data Types</vt:lpstr>
      <vt:lpstr>PowerPoint Presentation</vt:lpstr>
      <vt:lpstr>Casting data types</vt:lpstr>
      <vt:lpstr>Numeric Data Types</vt:lpstr>
      <vt:lpstr>Integers</vt:lpstr>
      <vt:lpstr>PowerPoint Presentation</vt:lpstr>
      <vt:lpstr>PowerPoint Presentation</vt:lpstr>
      <vt:lpstr>PowerPoint Presentation</vt:lpstr>
      <vt:lpstr>Floating-point numbers</vt:lpstr>
      <vt:lpstr>PowerPoint Presentation</vt:lpstr>
      <vt:lpstr>Limitations of float</vt:lpstr>
      <vt:lpstr>Decimal()function</vt:lpstr>
      <vt:lpstr>Floating-point precision errors</vt:lpstr>
      <vt:lpstr>Round-off errors</vt:lpstr>
      <vt:lpstr>Round-off errors</vt:lpstr>
      <vt:lpstr>PowerPoint Presentation</vt:lpstr>
      <vt:lpstr>Sequence Data Types</vt:lpstr>
      <vt:lpstr>Strings</vt:lpstr>
      <vt:lpstr>Multiline strings</vt:lpstr>
      <vt:lpstr>Attention to details</vt:lpstr>
      <vt:lpstr>Formatting with f-strings</vt:lpstr>
      <vt:lpstr>Formatting with f-strings</vt:lpstr>
      <vt:lpstr>PowerPoint Presentation</vt:lpstr>
      <vt:lpstr>PowerPoint Presentation</vt:lpstr>
      <vt:lpstr>Dictionaries</vt:lpstr>
      <vt:lpstr>PowerPoint Presentation</vt:lpstr>
      <vt:lpstr>No duplicates in dictionairies</vt:lpstr>
      <vt:lpstr>PowerPoint Presentation</vt:lpstr>
      <vt:lpstr>Boolean Data Types</vt:lpstr>
      <vt:lpstr>Booleans</vt:lpstr>
      <vt:lpstr>PowerPoint Presentation</vt:lpstr>
      <vt:lpstr>PowerPoint Presentation</vt:lpstr>
      <vt:lpstr>PowerPoint Presentation</vt:lpstr>
      <vt:lpstr>Conditional Statements</vt:lpstr>
      <vt:lpstr>If/Else statements</vt:lpstr>
      <vt:lpstr>PowerPoint Presentation</vt:lpstr>
      <vt:lpstr>PowerPoint Presentation</vt:lpstr>
      <vt:lpstr>PowerPoint Presentation</vt:lpstr>
      <vt:lpstr>Remember! Cast your data types!</vt:lpstr>
      <vt:lpstr>PowerPoint Presentation</vt:lpstr>
      <vt:lpstr>Today’s 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Data Types</dc:title>
  <dc:creator>Dominique Lagasca</dc:creator>
  <cp:lastModifiedBy>Dominique Lagasca</cp:lastModifiedBy>
  <cp:revision>1</cp:revision>
  <dcterms:created xsi:type="dcterms:W3CDTF">2022-06-13T00:26:19Z</dcterms:created>
  <dcterms:modified xsi:type="dcterms:W3CDTF">2022-06-13T15:12:48Z</dcterms:modified>
</cp:coreProperties>
</file>